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9"/>
  </p:notesMasterIdLst>
  <p:handoutMasterIdLst>
    <p:handoutMasterId r:id="rId20"/>
  </p:handoutMasterIdLst>
  <p:sldIdLst>
    <p:sldId id="857" r:id="rId2"/>
    <p:sldId id="838" r:id="rId3"/>
    <p:sldId id="839" r:id="rId4"/>
    <p:sldId id="887" r:id="rId5"/>
    <p:sldId id="889" r:id="rId6"/>
    <p:sldId id="890" r:id="rId7"/>
    <p:sldId id="840" r:id="rId8"/>
    <p:sldId id="884" r:id="rId9"/>
    <p:sldId id="843" r:id="rId10"/>
    <p:sldId id="844" r:id="rId11"/>
    <p:sldId id="845" r:id="rId12"/>
    <p:sldId id="850" r:id="rId13"/>
    <p:sldId id="851" r:id="rId14"/>
    <p:sldId id="852" r:id="rId15"/>
    <p:sldId id="853" r:id="rId16"/>
    <p:sldId id="855" r:id="rId17"/>
    <p:sldId id="581" r:id="rId18"/>
  </p:sldIdLst>
  <p:sldSz cx="9144000" cy="5143500" type="screen16x9"/>
  <p:notesSz cx="6858000" cy="9144000"/>
  <p:embeddedFontLst>
    <p:embeddedFont>
      <p:font typeface="微软雅黑" panose="020B0503020204020204" pitchFamily="34" charset="-122"/>
      <p:regular r:id="rId21"/>
      <p:bold r:id="rId22"/>
    </p:embeddedFont>
    <p:embeddedFont>
      <p:font typeface="Calibri" panose="020F0502020204030204" pitchFamily="34" charset="0"/>
      <p:regular r:id="rId23"/>
      <p:bold r:id="rId24"/>
      <p:italic r:id="rId25"/>
      <p:boldItalic r:id="rId26"/>
    </p:embeddedFont>
    <p:embeddedFont>
      <p:font typeface="楷体" panose="02010609060101010101" pitchFamily="49" charset="-122"/>
      <p:regular r:id="rId27"/>
    </p:embeddedFont>
    <p:embeddedFont>
      <p:font typeface="黑体" panose="02010609060101010101" pitchFamily="49" charset="-122"/>
      <p:regular r:id="rId28"/>
    </p:embeddedFont>
    <p:embeddedFont>
      <p:font typeface="Impact" panose="020B0806030902050204" pitchFamily="34" charset="0"/>
      <p:regular r:id="rId29"/>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6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86" autoAdjust="0"/>
    <p:restoredTop sz="95081" autoAdjust="0"/>
  </p:normalViewPr>
  <p:slideViewPr>
    <p:cSldViewPr>
      <p:cViewPr varScale="1">
        <p:scale>
          <a:sx n="113" d="100"/>
          <a:sy n="113" d="100"/>
        </p:scale>
        <p:origin x="-456" y="-102"/>
      </p:cViewPr>
      <p:guideLst>
        <p:guide orient="horz" pos="1620"/>
        <p:guide pos="28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10F347A7-A678-4DE0-ADBD-78B849BD6C79}" type="slidenum">
              <a:rPr lang="zh-CN" altLang="en-US"/>
              <a:pPr>
                <a:defRPr/>
              </a:pPr>
              <a:t>‹#›</a:t>
            </a:fld>
            <a:endParaRPr lang="zh-CN" altLang="en-US"/>
          </a:p>
        </p:txBody>
      </p:sp>
    </p:spTree>
    <p:extLst>
      <p:ext uri="{BB962C8B-B14F-4D97-AF65-F5344CB8AC3E}">
        <p14:creationId xmlns:p14="http://schemas.microsoft.com/office/powerpoint/2010/main" val="1491073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295FEA0-44E2-4986-BA1F-CAD8E92D6502}" type="slidenum">
              <a:rPr lang="zh-CN" altLang="en-US"/>
              <a:pPr>
                <a:defRPr/>
              </a:pPr>
              <a:t>‹#›</a:t>
            </a:fld>
            <a:endParaRPr lang="zh-CN" altLang="en-US"/>
          </a:p>
        </p:txBody>
      </p:sp>
    </p:spTree>
    <p:extLst>
      <p:ext uri="{BB962C8B-B14F-4D97-AF65-F5344CB8AC3E}">
        <p14:creationId xmlns:p14="http://schemas.microsoft.com/office/powerpoint/2010/main" val="21050949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048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endParaRPr lang="zh-CN" altLang="en-US"/>
          </a:p>
        </p:txBody>
      </p:sp>
      <p:sp>
        <p:nvSpPr>
          <p:cNvPr id="20484"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20485"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150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endParaRPr lang="zh-CN" altLang="en-US"/>
          </a:p>
        </p:txBody>
      </p:sp>
      <p:sp>
        <p:nvSpPr>
          <p:cNvPr id="21508"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21509"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226694"/>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447111"/>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461374"/>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9556413"/>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859077"/>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848072"/>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771593"/>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762933"/>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255089"/>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832177"/>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31536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89522"/>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186642"/>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9756440"/>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040527"/>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35245"/>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447711"/>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98202308"/>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615141"/>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263852"/>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879626"/>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5667421"/>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864420"/>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297212"/>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687367"/>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6017510"/>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604617"/>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192655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569820"/>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555967"/>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192896"/>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图片 2"/>
          <p:cNvPicPr>
            <a:picLocks noChangeAspect="1" noChangeArrowheads="1"/>
          </p:cNvPicPr>
          <p:nvPr userDrawn="1"/>
        </p:nvPicPr>
        <p:blipFill>
          <a:blip r:embed="rId33">
            <a:extLst>
              <a:ext uri="{28A0092B-C50C-407E-A947-70E740481C1C}">
                <a14:useLocalDpi xmlns:a14="http://schemas.microsoft.com/office/drawing/2010/main" val="0"/>
              </a:ext>
            </a:extLst>
          </a:blip>
          <a:srcRect/>
          <a:stretch>
            <a:fillRect/>
          </a:stretch>
        </p:blipFill>
        <p:spPr bwMode="auto">
          <a:xfrm>
            <a:off x="0" y="460375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6"/>
          <p:cNvSpPr>
            <a:spLocks noChangeArrowheads="1"/>
          </p:cNvSpPr>
          <p:nvPr userDrawn="1"/>
        </p:nvSpPr>
        <p:spPr bwMode="auto">
          <a:xfrm>
            <a:off x="4681538" y="69850"/>
            <a:ext cx="306228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kumimoji="1" lang="zh-CN" altLang="en-US" sz="2400" b="1" dirty="0">
                <a:solidFill>
                  <a:srgbClr val="A11111"/>
                </a:solidFill>
                <a:latin typeface="宋体" pitchFamily="2" charset="-122"/>
              </a:rPr>
              <a:t>说明事物要抓住特征</a:t>
            </a:r>
            <a:r>
              <a:rPr kumimoji="1" lang="en-US" altLang="zh-CN" sz="2400" b="1" dirty="0">
                <a:solidFill>
                  <a:srgbClr val="A11111"/>
                </a:solidFill>
                <a:latin typeface="宋体" pitchFamily="2" charset="-122"/>
              </a:rPr>
              <a:t>/</a:t>
            </a:r>
          </a:p>
        </p:txBody>
      </p:sp>
      <p:pic>
        <p:nvPicPr>
          <p:cNvPr id="6" name="Picture 2" descr="C:\Users\Administrator\Desktop\初中七彩课堂图标.png"/>
          <p:cNvPicPr>
            <a:picLocks noChangeAspect="1" noChangeArrowheads="1"/>
          </p:cNvPicPr>
          <p:nvPr userDrawn="1"/>
        </p:nvPicPr>
        <p:blipFill>
          <a:blip r:embed="rId34"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timgsa.baidu.com/timg?image&amp;quality=80&amp;size=b9999_10000&amp;sec=1555920232654&amp;di=3ebc9df7b041edc5ab2b1a7130263f48&amp;imgtype=0&amp;src=http%3A%2F%2Fcdn.jiemodui.com%2Fimg%2FPublic%2FUploads%2Fitem%2F20180608%2F15284310821874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2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1" name="组合 1"/>
          <p:cNvGrpSpPr>
            <a:grpSpLocks/>
          </p:cNvGrpSpPr>
          <p:nvPr/>
        </p:nvGrpSpPr>
        <p:grpSpPr bwMode="auto">
          <a:xfrm>
            <a:off x="58738" y="50800"/>
            <a:ext cx="1920875" cy="369888"/>
            <a:chOff x="58738" y="50800"/>
            <a:chExt cx="1920875" cy="367670"/>
          </a:xfrm>
        </p:grpSpPr>
        <p:sp>
          <p:nvSpPr>
            <p:cNvPr id="5" name="圆角矩形 4"/>
            <p:cNvSpPr/>
            <p:nvPr/>
          </p:nvSpPr>
          <p:spPr>
            <a:xfrm>
              <a:off x="58738" y="98139"/>
              <a:ext cx="1920875" cy="310863"/>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p>
          </p:txBody>
        </p:sp>
        <p:sp>
          <p:nvSpPr>
            <p:cNvPr id="2057" name="文本框 1"/>
            <p:cNvSpPr txBox="1">
              <a:spLocks noChangeArrowheads="1"/>
            </p:cNvSpPr>
            <p:nvPr/>
          </p:nvSpPr>
          <p:spPr bwMode="auto">
            <a:xfrm>
              <a:off x="117475" y="50800"/>
              <a:ext cx="1800493" cy="36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b="1">
                  <a:solidFill>
                    <a:schemeClr val="bg1"/>
                  </a:solidFill>
                  <a:latin typeface="宋体" pitchFamily="2" charset="-122"/>
                </a:rPr>
                <a:t>八年级语文上册</a:t>
              </a:r>
            </a:p>
          </p:txBody>
        </p:sp>
      </p:grpSp>
      <p:sp>
        <p:nvSpPr>
          <p:cNvPr id="7" name="TextBox 48">
            <a:extLst/>
          </p:cNvPr>
          <p:cNvSpPr txBox="1"/>
          <p:nvPr/>
        </p:nvSpPr>
        <p:spPr>
          <a:xfrm>
            <a:off x="1403648" y="1468388"/>
            <a:ext cx="6336704" cy="1638910"/>
          </a:xfrm>
          <a:prstGeom prst="rect">
            <a:avLst/>
          </a:prstGeom>
          <a:noFill/>
          <a:ln w="19050">
            <a:solidFill>
              <a:schemeClr val="tx1"/>
            </a:solidFill>
          </a:ln>
          <a:effectLst>
            <a:softEdge rad="31750"/>
          </a:effec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5100" b="1" dirty="0">
                <a:solidFill>
                  <a:srgbClr val="FF0000"/>
                </a:solidFill>
                <a:effectLst>
                  <a:outerShdw blurRad="38100" dist="38100" dir="2700000" algn="tl">
                    <a:srgbClr val="C0C0C0"/>
                  </a:outerShdw>
                </a:effectLst>
                <a:latin typeface="宋体" pitchFamily="2" charset="-122"/>
                <a:cs typeface="Kaiti SC"/>
              </a:rPr>
              <a:t>写  作  </a:t>
            </a:r>
            <a:endParaRPr lang="en-US" altLang="zh-CN" sz="5100" b="1" dirty="0">
              <a:solidFill>
                <a:srgbClr val="FF0000"/>
              </a:solidFill>
              <a:effectLst>
                <a:outerShdw blurRad="38100" dist="38100" dir="2700000" algn="tl">
                  <a:srgbClr val="C0C0C0"/>
                </a:outerShdw>
              </a:effectLst>
              <a:latin typeface="宋体" pitchFamily="2" charset="-122"/>
              <a:cs typeface="Kaiti SC"/>
            </a:endParaRPr>
          </a:p>
          <a:p>
            <a:pPr algn="ctr" eaLnBrk="1" hangingPunct="1"/>
            <a:r>
              <a:rPr lang="zh-CN" altLang="en-US" sz="5100" b="1" dirty="0">
                <a:solidFill>
                  <a:srgbClr val="FF0000"/>
                </a:solidFill>
                <a:effectLst>
                  <a:outerShdw blurRad="38100" dist="38100" dir="2700000" algn="tl">
                    <a:srgbClr val="C0C0C0"/>
                  </a:outerShdw>
                </a:effectLst>
                <a:latin typeface="宋体" pitchFamily="2" charset="-122"/>
                <a:cs typeface="Kaiti SC"/>
              </a:rPr>
              <a:t>说明事物要抓住特征</a:t>
            </a:r>
          </a:p>
        </p:txBody>
      </p:sp>
      <p:pic>
        <p:nvPicPr>
          <p:cNvPr id="8"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
          <p:cNvSpPr txBox="1">
            <a:spLocks noChangeArrowheads="1"/>
          </p:cNvSpPr>
          <p:nvPr/>
        </p:nvSpPr>
        <p:spPr bwMode="auto">
          <a:xfrm>
            <a:off x="541338" y="646113"/>
            <a:ext cx="80613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除了突出每个事物的独特之处</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还要</a:t>
            </a:r>
            <a:r>
              <a:rPr lang="zh-CN" altLang="zh-CN" sz="2800" b="1" dirty="0">
                <a:solidFill>
                  <a:srgbClr val="FF0000"/>
                </a:solidFill>
                <a:latin typeface="楷体" pitchFamily="49" charset="-122"/>
                <a:ea typeface="楷体" pitchFamily="49" charset="-122"/>
              </a:rPr>
              <a:t>注意表现一类事物的共同特点</a:t>
            </a:r>
            <a:r>
              <a:rPr lang="zh-CN" altLang="zh-CN" sz="2800" b="1" dirty="0">
                <a:solidFill>
                  <a:srgbClr val="000000"/>
                </a:solidFill>
                <a:latin typeface="楷体" pitchFamily="49" charset="-122"/>
                <a:ea typeface="楷体" pitchFamily="49" charset="-122"/>
              </a:rPr>
              <a:t>。苏州园林有一百多处</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每处园林都有不同的亭台轩榭、假山池沼</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花草树木也各有特色。叶圣陶以细致的观察为基础</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从建园者的审美观入手</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把握重点</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概括出苏州园林的共同特征</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从而使读者对苏州园林有一个整体的了解。</a:t>
            </a:r>
            <a:endParaRPr lang="zh-CN" altLang="en-US" sz="2800" b="1" dirty="0">
              <a:solidFill>
                <a:srgbClr val="000000"/>
              </a:solidFill>
              <a:latin typeface="楷体" pitchFamily="49" charset="-122"/>
              <a:ea typeface="楷体" pitchFamily="49" charset="-122"/>
            </a:endParaRPr>
          </a:p>
        </p:txBody>
      </p:sp>
      <p:grpSp>
        <p:nvGrpSpPr>
          <p:cNvPr id="11267" name="组合 9"/>
          <p:cNvGrpSpPr>
            <a:grpSpLocks/>
          </p:cNvGrpSpPr>
          <p:nvPr/>
        </p:nvGrpSpPr>
        <p:grpSpPr bwMode="auto">
          <a:xfrm>
            <a:off x="44450" y="-39688"/>
            <a:ext cx="2006600" cy="522288"/>
            <a:chOff x="70" y="-63"/>
            <a:chExt cx="3160" cy="824"/>
          </a:xfrm>
        </p:grpSpPr>
        <p:sp>
          <p:nvSpPr>
            <p:cNvPr id="1126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
          <p:cNvSpPr txBox="1">
            <a:spLocks noChangeArrowheads="1"/>
          </p:cNvSpPr>
          <p:nvPr/>
        </p:nvSpPr>
        <p:spPr bwMode="auto">
          <a:xfrm>
            <a:off x="519113" y="915988"/>
            <a:ext cx="810577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800" b="1" dirty="0">
                <a:solidFill>
                  <a:srgbClr val="000000"/>
                </a:solidFill>
                <a:latin typeface="楷体" pitchFamily="49" charset="-122"/>
                <a:ea typeface="楷体" pitchFamily="49" charset="-122"/>
                <a:sym typeface="微软雅黑" pitchFamily="34" charset="-122"/>
              </a:rPr>
              <a:t>    </a:t>
            </a:r>
            <a:r>
              <a:rPr lang="zh-CN" altLang="zh-CN" sz="2800" b="1" dirty="0">
                <a:solidFill>
                  <a:srgbClr val="FF0000"/>
                </a:solidFill>
                <a:latin typeface="楷体" pitchFamily="49" charset="-122"/>
                <a:ea typeface="楷体" pitchFamily="49" charset="-122"/>
                <a:sym typeface="微软雅黑" pitchFamily="34" charset="-122"/>
              </a:rPr>
              <a:t>恰当引用资料</a:t>
            </a:r>
            <a:r>
              <a:rPr lang="zh-CN" altLang="en-US" sz="2800" b="1" dirty="0">
                <a:solidFill>
                  <a:srgbClr val="FF0000"/>
                </a:solidFill>
                <a:latin typeface="楷体" pitchFamily="49" charset="-122"/>
                <a:ea typeface="楷体" pitchFamily="49" charset="-122"/>
                <a:sym typeface="微软雅黑" pitchFamily="34" charset="-122"/>
              </a:rPr>
              <a:t>，</a:t>
            </a:r>
            <a:r>
              <a:rPr lang="zh-CN" altLang="zh-CN" sz="2800" b="1" dirty="0">
                <a:solidFill>
                  <a:srgbClr val="FF0000"/>
                </a:solidFill>
                <a:latin typeface="楷体" pitchFamily="49" charset="-122"/>
                <a:ea typeface="楷体" pitchFamily="49" charset="-122"/>
                <a:sym typeface="微软雅黑" pitchFamily="34" charset="-122"/>
              </a:rPr>
              <a:t>有利于说清楚事物的特征</a:t>
            </a:r>
            <a:r>
              <a:rPr lang="zh-CN" altLang="zh-CN" sz="2800" b="1" dirty="0">
                <a:solidFill>
                  <a:srgbClr val="000000"/>
                </a:solidFill>
                <a:latin typeface="楷体" pitchFamily="49" charset="-122"/>
                <a:ea typeface="楷体" pitchFamily="49" charset="-122"/>
                <a:sym typeface="微软雅黑" pitchFamily="34" charset="-122"/>
              </a:rPr>
              <a:t>。这些资料包括数据、图表、历史文献、研究资料等。为了清楚准确地说明事物的特征</a:t>
            </a:r>
            <a:r>
              <a:rPr lang="zh-CN" altLang="en-US" sz="2800" b="1" dirty="0">
                <a:solidFill>
                  <a:srgbClr val="000000"/>
                </a:solidFill>
                <a:latin typeface="楷体" pitchFamily="49" charset="-122"/>
                <a:ea typeface="楷体" pitchFamily="49" charset="-122"/>
                <a:sym typeface="微软雅黑" pitchFamily="34" charset="-122"/>
              </a:rPr>
              <a:t>，</a:t>
            </a:r>
            <a:r>
              <a:rPr lang="zh-CN" altLang="zh-CN" sz="2800" b="1" dirty="0">
                <a:solidFill>
                  <a:srgbClr val="000000"/>
                </a:solidFill>
                <a:latin typeface="楷体" pitchFamily="49" charset="-122"/>
                <a:ea typeface="楷体" pitchFamily="49" charset="-122"/>
                <a:sym typeface="微软雅黑" pitchFamily="34" charset="-122"/>
              </a:rPr>
              <a:t>有时还可以运用一些生动形象的说明方法</a:t>
            </a:r>
            <a:r>
              <a:rPr lang="zh-CN" altLang="en-US" sz="2800" b="1" dirty="0">
                <a:solidFill>
                  <a:srgbClr val="000000"/>
                </a:solidFill>
                <a:latin typeface="楷体" pitchFamily="49" charset="-122"/>
                <a:ea typeface="楷体" pitchFamily="49" charset="-122"/>
                <a:sym typeface="微软雅黑" pitchFamily="34" charset="-122"/>
              </a:rPr>
              <a:t>，</a:t>
            </a:r>
            <a:r>
              <a:rPr lang="zh-CN" altLang="zh-CN" sz="2800" b="1" dirty="0">
                <a:solidFill>
                  <a:srgbClr val="000000"/>
                </a:solidFill>
                <a:latin typeface="楷体" pitchFamily="49" charset="-122"/>
                <a:ea typeface="楷体" pitchFamily="49" charset="-122"/>
                <a:sym typeface="微软雅黑" pitchFamily="34" charset="-122"/>
              </a:rPr>
              <a:t>既突出事物的特征</a:t>
            </a:r>
            <a:r>
              <a:rPr lang="zh-CN" altLang="en-US" sz="2800" b="1" dirty="0">
                <a:solidFill>
                  <a:srgbClr val="000000"/>
                </a:solidFill>
                <a:latin typeface="楷体" pitchFamily="49" charset="-122"/>
                <a:ea typeface="楷体" pitchFamily="49" charset="-122"/>
                <a:sym typeface="微软雅黑" pitchFamily="34" charset="-122"/>
              </a:rPr>
              <a:t>，</a:t>
            </a:r>
            <a:r>
              <a:rPr lang="zh-CN" altLang="zh-CN" sz="2800" b="1" dirty="0">
                <a:solidFill>
                  <a:srgbClr val="000000"/>
                </a:solidFill>
                <a:latin typeface="楷体" pitchFamily="49" charset="-122"/>
                <a:ea typeface="楷体" pitchFamily="49" charset="-122"/>
                <a:sym typeface="微软雅黑" pitchFamily="34" charset="-122"/>
              </a:rPr>
              <a:t>同时也避免文章枯燥乏味。</a:t>
            </a:r>
            <a:endParaRPr lang="zh-CN" altLang="en-US" sz="2800" b="1" dirty="0">
              <a:solidFill>
                <a:srgbClr val="000000"/>
              </a:solidFill>
              <a:latin typeface="楷体" pitchFamily="49" charset="-122"/>
              <a:ea typeface="楷体" pitchFamily="49" charset="-122"/>
              <a:sym typeface="微软雅黑" pitchFamily="34" charset="-122"/>
            </a:endParaRPr>
          </a:p>
        </p:txBody>
      </p:sp>
      <p:grpSp>
        <p:nvGrpSpPr>
          <p:cNvPr id="12291" name="组合 9"/>
          <p:cNvGrpSpPr>
            <a:grpSpLocks/>
          </p:cNvGrpSpPr>
          <p:nvPr/>
        </p:nvGrpSpPr>
        <p:grpSpPr bwMode="auto">
          <a:xfrm>
            <a:off x="44450" y="-39688"/>
            <a:ext cx="2006600" cy="522288"/>
            <a:chOff x="70" y="-63"/>
            <a:chExt cx="3160" cy="824"/>
          </a:xfrm>
        </p:grpSpPr>
        <p:sp>
          <p:nvSpPr>
            <p:cNvPr id="12292"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99"/>
          <p:cNvSpPr txBox="1">
            <a:spLocks noChangeArrowheads="1"/>
          </p:cNvSpPr>
          <p:nvPr/>
        </p:nvSpPr>
        <p:spPr bwMode="auto">
          <a:xfrm>
            <a:off x="384175" y="446088"/>
            <a:ext cx="6491288" cy="451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50000"/>
              </a:lnSpc>
            </a:pPr>
            <a:r>
              <a:rPr lang="zh-CN" altLang="zh-CN" sz="2500" dirty="0">
                <a:solidFill>
                  <a:srgbClr val="000000"/>
                </a:solidFill>
                <a:latin typeface="黑体" pitchFamily="49" charset="-122"/>
                <a:ea typeface="黑体" pitchFamily="49" charset="-122"/>
              </a:rPr>
              <a:t>鲁</a:t>
            </a:r>
            <a:r>
              <a:rPr lang="en-US" altLang="zh-CN" sz="2500" dirty="0">
                <a:solidFill>
                  <a:srgbClr val="000000"/>
                </a:solidFill>
                <a:latin typeface="黑体" pitchFamily="49" charset="-122"/>
                <a:ea typeface="黑体" pitchFamily="49" charset="-122"/>
              </a:rPr>
              <a:t> </a:t>
            </a:r>
            <a:r>
              <a:rPr lang="zh-CN" altLang="zh-CN" sz="2500" dirty="0">
                <a:solidFill>
                  <a:srgbClr val="000000"/>
                </a:solidFill>
                <a:latin typeface="黑体" pitchFamily="49" charset="-122"/>
                <a:ea typeface="黑体" pitchFamily="49" charset="-122"/>
              </a:rPr>
              <a:t>迅</a:t>
            </a:r>
            <a:r>
              <a:rPr lang="en-US" altLang="zh-CN" sz="2500" dirty="0">
                <a:solidFill>
                  <a:srgbClr val="000000"/>
                </a:solidFill>
                <a:latin typeface="黑体" pitchFamily="49" charset="-122"/>
                <a:ea typeface="黑体" pitchFamily="49" charset="-122"/>
              </a:rPr>
              <a:t> </a:t>
            </a:r>
            <a:r>
              <a:rPr lang="zh-CN" altLang="zh-CN" sz="2500" dirty="0">
                <a:solidFill>
                  <a:srgbClr val="000000"/>
                </a:solidFill>
                <a:latin typeface="黑体" pitchFamily="49" charset="-122"/>
                <a:ea typeface="黑体" pitchFamily="49" charset="-122"/>
              </a:rPr>
              <a:t>故</a:t>
            </a:r>
            <a:r>
              <a:rPr lang="en-US" altLang="zh-CN" sz="2500" dirty="0">
                <a:solidFill>
                  <a:srgbClr val="000000"/>
                </a:solidFill>
                <a:latin typeface="黑体" pitchFamily="49" charset="-122"/>
                <a:ea typeface="黑体" pitchFamily="49" charset="-122"/>
              </a:rPr>
              <a:t> </a:t>
            </a:r>
            <a:r>
              <a:rPr lang="zh-CN" altLang="zh-CN" sz="2500" dirty="0">
                <a:solidFill>
                  <a:srgbClr val="000000"/>
                </a:solidFill>
                <a:latin typeface="黑体" pitchFamily="49" charset="-122"/>
                <a:ea typeface="黑体" pitchFamily="49" charset="-122"/>
              </a:rPr>
              <a:t>居</a:t>
            </a:r>
          </a:p>
          <a:p>
            <a:pPr eaLnBrk="1" hangingPunct="1"/>
            <a:r>
              <a:rPr lang="zh-CN" altLang="zh-CN" sz="2500" b="1" dirty="0">
                <a:solidFill>
                  <a:srgbClr val="000000"/>
                </a:solidFill>
                <a:latin typeface="楷体" pitchFamily="49" charset="-122"/>
                <a:ea typeface="楷体" pitchFamily="49" charset="-122"/>
              </a:rPr>
              <a:t>    北京鲁迅故居现位于西城区阜成门内宫门口西三条</a:t>
            </a:r>
            <a:r>
              <a:rPr lang="en-US" altLang="zh-CN" sz="2500" b="1" dirty="0">
                <a:solidFill>
                  <a:srgbClr val="000000"/>
                </a:solidFill>
                <a:latin typeface="楷体" pitchFamily="49" charset="-122"/>
                <a:ea typeface="楷体" pitchFamily="49" charset="-122"/>
              </a:rPr>
              <a:t>21</a:t>
            </a:r>
            <a:r>
              <a:rPr lang="zh-CN" altLang="zh-CN" sz="2500" b="1" dirty="0">
                <a:solidFill>
                  <a:srgbClr val="000000"/>
                </a:solidFill>
                <a:latin typeface="楷体" pitchFamily="49" charset="-122"/>
                <a:ea typeface="楷体" pitchFamily="49" charset="-122"/>
              </a:rPr>
              <a:t>号。鲁迅先生随当时的教育部由南京迁到北京</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住所几经迁移</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最后于</a:t>
            </a:r>
            <a:r>
              <a:rPr lang="en-US" altLang="zh-CN" sz="2500" b="1" dirty="0">
                <a:solidFill>
                  <a:srgbClr val="000000"/>
                </a:solidFill>
                <a:latin typeface="楷体" pitchFamily="49" charset="-122"/>
                <a:ea typeface="楷体" pitchFamily="49" charset="-122"/>
              </a:rPr>
              <a:t>1924</a:t>
            </a:r>
            <a:r>
              <a:rPr lang="zh-CN" altLang="zh-CN" sz="2500" b="1" dirty="0">
                <a:solidFill>
                  <a:srgbClr val="000000"/>
                </a:solidFill>
                <a:latin typeface="楷体" pitchFamily="49" charset="-122"/>
                <a:ea typeface="楷体" pitchFamily="49" charset="-122"/>
              </a:rPr>
              <a:t>年</a:t>
            </a:r>
            <a:r>
              <a:rPr lang="en-US" altLang="zh-CN" sz="2500" b="1" dirty="0">
                <a:solidFill>
                  <a:srgbClr val="000000"/>
                </a:solidFill>
                <a:latin typeface="楷体" pitchFamily="49" charset="-122"/>
                <a:ea typeface="楷体" pitchFamily="49" charset="-122"/>
              </a:rPr>
              <a:t>5</a:t>
            </a:r>
            <a:r>
              <a:rPr lang="zh-CN" altLang="zh-CN" sz="2500" b="1" dirty="0">
                <a:solidFill>
                  <a:srgbClr val="000000"/>
                </a:solidFill>
                <a:latin typeface="楷体" pitchFamily="49" charset="-122"/>
                <a:ea typeface="楷体" pitchFamily="49" charset="-122"/>
              </a:rPr>
              <a:t>月迁入</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并在此住了两年多。后由于反动政府的不断迫害</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于</a:t>
            </a:r>
            <a:r>
              <a:rPr lang="en-US" altLang="zh-CN" sz="2500" b="1" dirty="0">
                <a:solidFill>
                  <a:srgbClr val="000000"/>
                </a:solidFill>
                <a:latin typeface="楷体" pitchFamily="49" charset="-122"/>
                <a:ea typeface="楷体" pitchFamily="49" charset="-122"/>
              </a:rPr>
              <a:t>1926</a:t>
            </a:r>
            <a:r>
              <a:rPr lang="zh-CN" altLang="zh-CN" sz="2500" b="1" dirty="0">
                <a:solidFill>
                  <a:srgbClr val="000000"/>
                </a:solidFill>
                <a:latin typeface="楷体" pitchFamily="49" charset="-122"/>
                <a:ea typeface="楷体" pitchFamily="49" charset="-122"/>
              </a:rPr>
              <a:t>年</a:t>
            </a:r>
            <a:r>
              <a:rPr lang="en-US" altLang="zh-CN" sz="2500" b="1" dirty="0">
                <a:solidFill>
                  <a:srgbClr val="000000"/>
                </a:solidFill>
                <a:latin typeface="楷体" pitchFamily="49" charset="-122"/>
                <a:ea typeface="楷体" pitchFamily="49" charset="-122"/>
              </a:rPr>
              <a:t>8</a:t>
            </a:r>
            <a:r>
              <a:rPr lang="zh-CN" altLang="zh-CN" sz="2500" b="1" dirty="0">
                <a:solidFill>
                  <a:srgbClr val="000000"/>
                </a:solidFill>
                <a:latin typeface="楷体" pitchFamily="49" charset="-122"/>
                <a:ea typeface="楷体" pitchFamily="49" charset="-122"/>
              </a:rPr>
              <a:t>月离京南下。</a:t>
            </a:r>
            <a:r>
              <a:rPr lang="zh-CN" altLang="en-US" sz="2500" b="1" dirty="0">
                <a:solidFill>
                  <a:srgbClr val="000000"/>
                </a:solidFill>
                <a:latin typeface="楷体" pitchFamily="49" charset="-122"/>
                <a:ea typeface="楷体" pitchFamily="49" charset="-122"/>
              </a:rPr>
              <a:t>①</a:t>
            </a:r>
            <a:endParaRPr lang="en-US" altLang="zh-CN" sz="2500" b="1" dirty="0">
              <a:solidFill>
                <a:srgbClr val="000000"/>
              </a:solidFill>
              <a:latin typeface="楷体" pitchFamily="49" charset="-122"/>
              <a:ea typeface="楷体" pitchFamily="49" charset="-122"/>
            </a:endParaRPr>
          </a:p>
          <a:p>
            <a:pPr eaLnBrk="1" hangingPunct="1"/>
            <a:r>
              <a:rPr lang="en-US" altLang="zh-CN" sz="2500" b="1" dirty="0">
                <a:solidFill>
                  <a:srgbClr val="000000"/>
                </a:solidFill>
                <a:latin typeface="楷体" pitchFamily="49" charset="-122"/>
                <a:ea typeface="楷体" pitchFamily="49" charset="-122"/>
              </a:rPr>
              <a:t>    </a:t>
            </a:r>
            <a:r>
              <a:rPr lang="zh-CN" altLang="en-US" sz="2500" b="1" dirty="0">
                <a:solidFill>
                  <a:srgbClr val="000000"/>
                </a:solidFill>
                <a:latin typeface="楷体" pitchFamily="49" charset="-122"/>
                <a:ea typeface="楷体" pitchFamily="49" charset="-122"/>
              </a:rPr>
              <a:t>鲁迅故居是一座极其普通的小四合院，南北房各三间，东西房各一间。房屋都很矮小，进深也很狭窄。这里就是一代文豪曾经的住所。②</a:t>
            </a:r>
            <a:r>
              <a:rPr lang="zh-CN" altLang="zh-CN" sz="2500" b="1" dirty="0">
                <a:solidFill>
                  <a:srgbClr val="000000"/>
                </a:solidFill>
                <a:latin typeface="楷体" pitchFamily="49" charset="-122"/>
                <a:ea typeface="楷体" pitchFamily="49" charset="-122"/>
              </a:rPr>
              <a:t> </a:t>
            </a:r>
            <a:endParaRPr lang="zh-CN" altLang="en-US" sz="2500" b="1" dirty="0">
              <a:solidFill>
                <a:srgbClr val="000000"/>
              </a:solidFill>
              <a:latin typeface="楷体" pitchFamily="49" charset="-122"/>
              <a:ea typeface="楷体" pitchFamily="49" charset="-122"/>
            </a:endParaRPr>
          </a:p>
        </p:txBody>
      </p:sp>
      <p:sp>
        <p:nvSpPr>
          <p:cNvPr id="101" name="文本框 100"/>
          <p:cNvSpPr txBox="1">
            <a:spLocks noChangeArrowheads="1"/>
          </p:cNvSpPr>
          <p:nvPr/>
        </p:nvSpPr>
        <p:spPr bwMode="auto">
          <a:xfrm>
            <a:off x="7056438" y="842963"/>
            <a:ext cx="19081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500" b="1" dirty="0">
                <a:solidFill>
                  <a:srgbClr val="FF0000"/>
                </a:solidFill>
                <a:latin typeface="楷体" pitchFamily="49" charset="-122"/>
                <a:ea typeface="楷体" pitchFamily="49" charset="-122"/>
              </a:rPr>
              <a:t>①</a:t>
            </a:r>
            <a:r>
              <a:rPr lang="zh-CN" altLang="zh-CN" sz="2500" b="1" dirty="0">
                <a:solidFill>
                  <a:srgbClr val="FF0000"/>
                </a:solidFill>
                <a:latin typeface="楷体" pitchFamily="49" charset="-122"/>
                <a:ea typeface="楷体" pitchFamily="49" charset="-122"/>
              </a:rPr>
              <a:t>开篇介绍当时的社会背景。</a:t>
            </a:r>
            <a:endParaRPr lang="zh-CN" altLang="en-US" sz="2500" b="1" dirty="0">
              <a:solidFill>
                <a:srgbClr val="FF0000"/>
              </a:solidFill>
              <a:latin typeface="楷体" pitchFamily="49" charset="-122"/>
              <a:ea typeface="楷体" pitchFamily="49" charset="-122"/>
            </a:endParaRPr>
          </a:p>
        </p:txBody>
      </p:sp>
      <p:grpSp>
        <p:nvGrpSpPr>
          <p:cNvPr id="13316" name="组合 18"/>
          <p:cNvGrpSpPr>
            <a:grpSpLocks/>
          </p:cNvGrpSpPr>
          <p:nvPr/>
        </p:nvGrpSpPr>
        <p:grpSpPr bwMode="auto">
          <a:xfrm>
            <a:off x="34925" y="-20638"/>
            <a:ext cx="2008188" cy="523876"/>
            <a:chOff x="70" y="-63"/>
            <a:chExt cx="3161" cy="824"/>
          </a:xfrm>
        </p:grpSpPr>
        <p:sp>
          <p:nvSpPr>
            <p:cNvPr id="133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cxnSp>
        <p:nvCxnSpPr>
          <p:cNvPr id="12" name="直接连接符 11">
            <a:extLst/>
          </p:cNvPr>
          <p:cNvCxnSpPr>
            <a:cxnSpLocks noChangeShapeType="1"/>
          </p:cNvCxnSpPr>
          <p:nvPr/>
        </p:nvCxnSpPr>
        <p:spPr bwMode="auto">
          <a:xfrm>
            <a:off x="6904038" y="858838"/>
            <a:ext cx="7937" cy="4032250"/>
          </a:xfrm>
          <a:prstGeom prst="line">
            <a:avLst/>
          </a:prstGeom>
          <a:ln cap="rnd">
            <a:solidFill>
              <a:srgbClr val="FF0000"/>
            </a:solidFill>
            <a:prstDash val="sysDot"/>
            <a:headEnd/>
            <a:tailEnd/>
          </a:ln>
          <a:extLst/>
        </p:spPr>
        <p:style>
          <a:lnRef idx="2">
            <a:schemeClr val="accent3"/>
          </a:lnRef>
          <a:fillRef idx="0">
            <a:schemeClr val="accent3"/>
          </a:fillRef>
          <a:effectRef idx="1">
            <a:schemeClr val="accent3"/>
          </a:effectRef>
          <a:fontRef idx="minor">
            <a:schemeClr val="tx1"/>
          </a:fontRef>
        </p:style>
      </p:cxnSp>
      <p:sp>
        <p:nvSpPr>
          <p:cNvPr id="13" name="矩形 7"/>
          <p:cNvSpPr>
            <a:spLocks noChangeArrowheads="1"/>
          </p:cNvSpPr>
          <p:nvPr/>
        </p:nvSpPr>
        <p:spPr bwMode="auto">
          <a:xfrm>
            <a:off x="460375" y="504825"/>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dirty="0">
                <a:solidFill>
                  <a:srgbClr val="FF0000"/>
                </a:solidFill>
                <a:latin typeface="黑体" pitchFamily="49" charset="-122"/>
                <a:ea typeface="黑体" pitchFamily="49" charset="-122"/>
              </a:rPr>
              <a:t>范文</a:t>
            </a:r>
          </a:p>
        </p:txBody>
      </p:sp>
      <p:sp>
        <p:nvSpPr>
          <p:cNvPr id="15" name="文本框 100"/>
          <p:cNvSpPr txBox="1">
            <a:spLocks noChangeArrowheads="1"/>
          </p:cNvSpPr>
          <p:nvPr/>
        </p:nvSpPr>
        <p:spPr bwMode="auto">
          <a:xfrm>
            <a:off x="7056438" y="2066925"/>
            <a:ext cx="1908175"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500" b="1" dirty="0">
                <a:solidFill>
                  <a:srgbClr val="FF0000"/>
                </a:solidFill>
                <a:latin typeface="楷体" pitchFamily="49" charset="-122"/>
                <a:ea typeface="楷体" pitchFamily="49" charset="-122"/>
              </a:rPr>
              <a:t>②介绍鲁迅故居的概况，体现了鲁迅先生甘于清贫、不贪图荣华富贵的品格。</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wipe(down)">
                                      <p:cBhvr>
                                        <p:cTn id="12" dur="500"/>
                                        <p:tgtEl>
                                          <p:spTgt spid="1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99"/>
          <p:cNvSpPr txBox="1">
            <a:spLocks noChangeArrowheads="1"/>
          </p:cNvSpPr>
          <p:nvPr/>
        </p:nvSpPr>
        <p:spPr bwMode="auto">
          <a:xfrm>
            <a:off x="179512" y="661988"/>
            <a:ext cx="6553076"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dirty="0">
                <a:solidFill>
                  <a:srgbClr val="000000"/>
                </a:solidFill>
                <a:latin typeface="楷体" pitchFamily="49" charset="-122"/>
                <a:ea typeface="楷体" pitchFamily="49" charset="-122"/>
              </a:rPr>
              <a:t>    </a:t>
            </a:r>
            <a:r>
              <a:rPr lang="zh-CN" altLang="zh-CN" sz="2600" b="1" dirty="0">
                <a:solidFill>
                  <a:srgbClr val="000000"/>
                </a:solidFill>
                <a:latin typeface="楷体" pitchFamily="49" charset="-122"/>
                <a:ea typeface="楷体" pitchFamily="49" charset="-122"/>
              </a:rPr>
              <a:t>鲁迅</a:t>
            </a:r>
            <a:r>
              <a:rPr lang="zh-CN" altLang="zh-CN" sz="2600" b="1" dirty="0" smtClean="0">
                <a:solidFill>
                  <a:srgbClr val="000000"/>
                </a:solidFill>
                <a:latin typeface="楷体" pitchFamily="49" charset="-122"/>
                <a:ea typeface="楷体" pitchFamily="49" charset="-122"/>
              </a:rPr>
              <a:t>故居</a:t>
            </a:r>
            <a:r>
              <a:rPr lang="zh-CN" altLang="en-US" sz="2600" b="1" dirty="0" smtClean="0">
                <a:solidFill>
                  <a:srgbClr val="000000"/>
                </a:solidFill>
                <a:latin typeface="楷体" pitchFamily="49" charset="-122"/>
                <a:ea typeface="楷体" pitchFamily="49" charset="-122"/>
              </a:rPr>
              <a:t>的</a:t>
            </a:r>
            <a:r>
              <a:rPr lang="zh-CN" altLang="zh-CN" sz="2600" b="1" dirty="0" smtClean="0">
                <a:solidFill>
                  <a:srgbClr val="000000"/>
                </a:solidFill>
                <a:latin typeface="楷体" pitchFamily="49" charset="-122"/>
                <a:ea typeface="楷体" pitchFamily="49" charset="-122"/>
              </a:rPr>
              <a:t>门口</a:t>
            </a:r>
            <a:r>
              <a:rPr lang="zh-CN" altLang="zh-CN" sz="2600" b="1" dirty="0">
                <a:solidFill>
                  <a:srgbClr val="000000"/>
                </a:solidFill>
                <a:latin typeface="楷体" pitchFamily="49" charset="-122"/>
                <a:ea typeface="楷体" pitchFamily="49" charset="-122"/>
              </a:rPr>
              <a:t>是一个黑漆小门。门内西侧有一折扇屏门。入门即是前院。院内北房前有两株高大的丁香树</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是鲁迅先生亲手植的</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使这小院显得很幽静</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又很有生气。南房是书房和会客室。里面摆着几架书柜、一张方桌、几把藤椅等简单的家具。当年</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许多青年学生在这里受到鲁迅的热情接待。南房的西间有一张接待客人留宿的床铺</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当年有的青年被反动政府逼得无家可归</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鲁迅便留他们住在这里。</a:t>
            </a:r>
            <a:r>
              <a:rPr lang="zh-CN" altLang="en-US" sz="2600" b="1" dirty="0">
                <a:solidFill>
                  <a:srgbClr val="000000"/>
                </a:solidFill>
                <a:latin typeface="楷体" pitchFamily="49" charset="-122"/>
                <a:ea typeface="楷体" pitchFamily="49" charset="-122"/>
              </a:rPr>
              <a:t>③</a:t>
            </a:r>
          </a:p>
        </p:txBody>
      </p:sp>
      <p:grpSp>
        <p:nvGrpSpPr>
          <p:cNvPr id="14339" name="组合 18"/>
          <p:cNvGrpSpPr>
            <a:grpSpLocks/>
          </p:cNvGrpSpPr>
          <p:nvPr/>
        </p:nvGrpSpPr>
        <p:grpSpPr bwMode="auto">
          <a:xfrm>
            <a:off x="34925" y="-20638"/>
            <a:ext cx="2008188" cy="523876"/>
            <a:chOff x="70" y="-63"/>
            <a:chExt cx="3161" cy="824"/>
          </a:xfrm>
        </p:grpSpPr>
        <p:sp>
          <p:nvSpPr>
            <p:cNvPr id="1434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cxnSp>
        <p:nvCxnSpPr>
          <p:cNvPr id="9" name="直接连接符 8">
            <a:extLst/>
          </p:cNvPr>
          <p:cNvCxnSpPr>
            <a:cxnSpLocks noChangeShapeType="1"/>
          </p:cNvCxnSpPr>
          <p:nvPr/>
        </p:nvCxnSpPr>
        <p:spPr bwMode="auto">
          <a:xfrm flipH="1">
            <a:off x="6900863" y="555625"/>
            <a:ext cx="0" cy="4319588"/>
          </a:xfrm>
          <a:prstGeom prst="line">
            <a:avLst/>
          </a:prstGeom>
          <a:ln cap="rnd">
            <a:solidFill>
              <a:srgbClr val="FF0000"/>
            </a:solidFill>
            <a:prstDash val="sysDot"/>
            <a:headEnd/>
            <a:tailEnd/>
          </a:ln>
          <a:extLst/>
        </p:spPr>
        <p:style>
          <a:lnRef idx="2">
            <a:schemeClr val="accent3"/>
          </a:lnRef>
          <a:fillRef idx="0">
            <a:schemeClr val="accent3"/>
          </a:fillRef>
          <a:effectRef idx="1">
            <a:schemeClr val="accent3"/>
          </a:effectRef>
          <a:fontRef idx="minor">
            <a:schemeClr val="tx1"/>
          </a:fontRef>
        </p:style>
      </p:cxnSp>
      <p:sp>
        <p:nvSpPr>
          <p:cNvPr id="10" name="文本框 100"/>
          <p:cNvSpPr txBox="1">
            <a:spLocks noChangeArrowheads="1"/>
          </p:cNvSpPr>
          <p:nvPr/>
        </p:nvSpPr>
        <p:spPr bwMode="auto">
          <a:xfrm>
            <a:off x="7056438" y="987425"/>
            <a:ext cx="190817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solidFill>
                  <a:srgbClr val="FF0000"/>
                </a:solidFill>
                <a:latin typeface="楷体" pitchFamily="49" charset="-122"/>
                <a:ea typeface="楷体" pitchFamily="49" charset="-122"/>
              </a:rPr>
              <a:t>③按照方位顺序介绍鲁迅故居的前院。除介绍院内的布置外，还写了当时鲁迅先生的活动情况，表现了鲁迅先生对青年学生的关心和爱护。</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2"/>
          <p:cNvSpPr txBox="1">
            <a:spLocks noChangeArrowheads="1"/>
          </p:cNvSpPr>
          <p:nvPr/>
        </p:nvSpPr>
        <p:spPr bwMode="auto">
          <a:xfrm>
            <a:off x="471488" y="484188"/>
            <a:ext cx="63325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dirty="0">
                <a:solidFill>
                  <a:srgbClr val="000000"/>
                </a:solidFill>
                <a:latin typeface="楷体" pitchFamily="49" charset="-122"/>
                <a:ea typeface="楷体" pitchFamily="49" charset="-122"/>
              </a:rPr>
              <a:t>    </a:t>
            </a:r>
            <a:r>
              <a:rPr lang="zh-CN" altLang="zh-CN" sz="2600" b="1" dirty="0">
                <a:solidFill>
                  <a:srgbClr val="000000"/>
                </a:solidFill>
                <a:latin typeface="楷体" pitchFamily="49" charset="-122"/>
                <a:ea typeface="楷体" pitchFamily="49" charset="-122"/>
              </a:rPr>
              <a:t>最引人注目的是北面的正屋。北房的档间是鲁迅母亲的住所。中间向后扩建的一间是鲁迅先生的工作室兼卧室。鲁迅先生称之为“绿林书屋”</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俗称“老虎尾巴”。室内陈设简单</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北边窗下有一张床</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上面铺着单薄的被褥。靠东墙放着一张三屉桌和一把藤椅</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桌上放着毛笔、笔架、砚台、马蹄表、喝茶的盖碗等</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旁边还放着一盏煤油灯。</a:t>
            </a:r>
            <a:r>
              <a:rPr lang="zh-CN" altLang="en-US" sz="2600" b="1" dirty="0">
                <a:solidFill>
                  <a:srgbClr val="000000"/>
                </a:solidFill>
                <a:latin typeface="楷体" pitchFamily="49" charset="-122"/>
                <a:ea typeface="楷体" pitchFamily="49" charset="-122"/>
              </a:rPr>
              <a:t>④屋内西墙上挂着写有</a:t>
            </a:r>
            <a:r>
              <a:rPr lang="en-US" altLang="zh-CN" sz="2600" b="1" dirty="0">
                <a:solidFill>
                  <a:srgbClr val="000000"/>
                </a:solidFill>
                <a:latin typeface="楷体" pitchFamily="49" charset="-122"/>
                <a:ea typeface="楷体" pitchFamily="49" charset="-122"/>
              </a:rPr>
              <a:t>《</a:t>
            </a:r>
            <a:r>
              <a:rPr lang="zh-CN" altLang="en-US" sz="2600" b="1" dirty="0">
                <a:solidFill>
                  <a:srgbClr val="000000"/>
                </a:solidFill>
                <a:latin typeface="楷体" pitchFamily="49" charset="-122"/>
                <a:ea typeface="楷体" pitchFamily="49" charset="-122"/>
              </a:rPr>
              <a:t>离骚</a:t>
            </a:r>
            <a:r>
              <a:rPr lang="en-US" altLang="zh-CN" sz="2600" b="1" dirty="0">
                <a:solidFill>
                  <a:srgbClr val="000000"/>
                </a:solidFill>
                <a:latin typeface="楷体" pitchFamily="49" charset="-122"/>
                <a:ea typeface="楷体" pitchFamily="49" charset="-122"/>
              </a:rPr>
              <a:t>》</a:t>
            </a:r>
            <a:r>
              <a:rPr lang="zh-CN" altLang="en-US" sz="2600" b="1" dirty="0">
                <a:solidFill>
                  <a:srgbClr val="000000"/>
                </a:solidFill>
                <a:latin typeface="楷体" pitchFamily="49" charset="-122"/>
                <a:ea typeface="楷体" pitchFamily="49" charset="-122"/>
              </a:rPr>
              <a:t>诗句的题字，上书</a:t>
            </a:r>
            <a:r>
              <a:rPr lang="en-US" altLang="zh-CN" sz="2600" b="1" dirty="0">
                <a:solidFill>
                  <a:srgbClr val="000000"/>
                </a:solidFill>
                <a:latin typeface="楷体" pitchFamily="49" charset="-122"/>
                <a:ea typeface="楷体" pitchFamily="49" charset="-122"/>
              </a:rPr>
              <a:t>:“</a:t>
            </a:r>
            <a:r>
              <a:rPr lang="zh-CN" altLang="en-US" sz="2600" b="1" dirty="0">
                <a:solidFill>
                  <a:srgbClr val="000000"/>
                </a:solidFill>
                <a:latin typeface="楷体" pitchFamily="49" charset="-122"/>
                <a:ea typeface="楷体" pitchFamily="49" charset="-122"/>
              </a:rPr>
              <a:t>望崦嵫而勿迫，恐鹈鴂之先鸣。”鲁迅先生正是如此</a:t>
            </a:r>
            <a:endParaRPr lang="zh-CN" altLang="en-US" sz="2600" b="1" dirty="0">
              <a:latin typeface="楷体" pitchFamily="49" charset="-122"/>
              <a:ea typeface="楷体" pitchFamily="49" charset="-122"/>
            </a:endParaRPr>
          </a:p>
        </p:txBody>
      </p:sp>
      <p:grpSp>
        <p:nvGrpSpPr>
          <p:cNvPr id="15363" name="组合 18"/>
          <p:cNvGrpSpPr>
            <a:grpSpLocks/>
          </p:cNvGrpSpPr>
          <p:nvPr/>
        </p:nvGrpSpPr>
        <p:grpSpPr bwMode="auto">
          <a:xfrm>
            <a:off x="34925" y="-20638"/>
            <a:ext cx="2008188" cy="523876"/>
            <a:chOff x="70" y="-63"/>
            <a:chExt cx="3161" cy="824"/>
          </a:xfrm>
        </p:grpSpPr>
        <p:sp>
          <p:nvSpPr>
            <p:cNvPr id="1536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cxnSp>
        <p:nvCxnSpPr>
          <p:cNvPr id="9" name="直接连接符 8">
            <a:extLst/>
          </p:cNvPr>
          <p:cNvCxnSpPr>
            <a:cxnSpLocks noChangeShapeType="1"/>
          </p:cNvCxnSpPr>
          <p:nvPr/>
        </p:nvCxnSpPr>
        <p:spPr bwMode="auto">
          <a:xfrm flipH="1">
            <a:off x="6900863" y="555625"/>
            <a:ext cx="0" cy="4319588"/>
          </a:xfrm>
          <a:prstGeom prst="line">
            <a:avLst/>
          </a:prstGeom>
          <a:ln cap="rnd">
            <a:solidFill>
              <a:srgbClr val="FF0000"/>
            </a:solidFill>
            <a:prstDash val="sysDot"/>
            <a:headEnd/>
            <a:tailEnd/>
          </a:ln>
          <a:extLst/>
        </p:spPr>
        <p:style>
          <a:lnRef idx="2">
            <a:schemeClr val="accent3"/>
          </a:lnRef>
          <a:fillRef idx="0">
            <a:schemeClr val="accent3"/>
          </a:fillRef>
          <a:effectRef idx="1">
            <a:schemeClr val="accent3"/>
          </a:effectRef>
          <a:fontRef idx="minor">
            <a:schemeClr val="tx1"/>
          </a:fontRef>
        </p:style>
      </p:cxnSp>
      <p:sp>
        <p:nvSpPr>
          <p:cNvPr id="10" name="文本框 100"/>
          <p:cNvSpPr txBox="1">
            <a:spLocks noChangeArrowheads="1"/>
          </p:cNvSpPr>
          <p:nvPr/>
        </p:nvSpPr>
        <p:spPr bwMode="auto">
          <a:xfrm>
            <a:off x="7056438" y="987425"/>
            <a:ext cx="19081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solidFill>
                  <a:srgbClr val="FF0000"/>
                </a:solidFill>
                <a:latin typeface="楷体" pitchFamily="49" charset="-122"/>
                <a:ea typeface="楷体" pitchFamily="49" charset="-122"/>
              </a:rPr>
              <a:t>④对鲁迅正屋中的小书桌的详细描写，让读者仿佛看到了鲁迅当年在此挑灯创作的情景。</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2"/>
          <p:cNvSpPr txBox="1">
            <a:spLocks noChangeArrowheads="1"/>
          </p:cNvSpPr>
          <p:nvPr/>
        </p:nvSpPr>
        <p:spPr bwMode="auto">
          <a:xfrm>
            <a:off x="69868" y="493713"/>
            <a:ext cx="673415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solidFill>
                  <a:srgbClr val="000000"/>
                </a:solidFill>
                <a:latin typeface="楷体" pitchFamily="49" charset="-122"/>
                <a:ea typeface="楷体" pitchFamily="49" charset="-122"/>
                <a:sym typeface="微软雅黑" pitchFamily="34" charset="-122"/>
              </a:rPr>
              <a:t>珍惜时间，在这间小屋里，在这张书桌上，在这盏煤油灯下，忘我地工作，辛勤地写作。鲁迅先生在这间斗室里写下了</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华盖集</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华盖集续篇</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野草</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三本文集和</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彷徨</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朝花夕拾</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坟</a:t>
            </a:r>
            <a:r>
              <a:rPr lang="en-US" altLang="zh-CN" sz="2400" b="1" dirty="0">
                <a:solidFill>
                  <a:srgbClr val="000000"/>
                </a:solidFill>
                <a:latin typeface="楷体" pitchFamily="49" charset="-122"/>
                <a:ea typeface="楷体" pitchFamily="49" charset="-122"/>
                <a:sym typeface="微软雅黑" pitchFamily="34" charset="-122"/>
              </a:rPr>
              <a:t>》</a:t>
            </a:r>
            <a:r>
              <a:rPr lang="zh-CN" altLang="en-US" sz="2400" b="1" dirty="0">
                <a:solidFill>
                  <a:srgbClr val="000000"/>
                </a:solidFill>
                <a:latin typeface="楷体" pitchFamily="49" charset="-122"/>
                <a:ea typeface="楷体" pitchFamily="49" charset="-122"/>
                <a:sym typeface="微软雅黑" pitchFamily="34" charset="-122"/>
              </a:rPr>
              <a:t>中的一部分文章。⑤</a:t>
            </a:r>
            <a:endParaRPr lang="en-US" altLang="zh-CN" sz="2400" b="1" dirty="0">
              <a:solidFill>
                <a:srgbClr val="000000"/>
              </a:solidFill>
              <a:latin typeface="楷体" pitchFamily="49" charset="-122"/>
              <a:ea typeface="楷体" pitchFamily="49" charset="-122"/>
              <a:sym typeface="微软雅黑" pitchFamily="34" charset="-122"/>
            </a:endParaRPr>
          </a:p>
          <a:p>
            <a:pPr eaLnBrk="1" hangingPunct="1"/>
            <a:r>
              <a:rPr lang="en-US" altLang="zh-CN" sz="2400" b="1" dirty="0">
                <a:solidFill>
                  <a:srgbClr val="000000"/>
                </a:solidFill>
                <a:latin typeface="楷体" pitchFamily="49" charset="-122"/>
                <a:ea typeface="楷体" pitchFamily="49" charset="-122"/>
                <a:sym typeface="微软雅黑" pitchFamily="34" charset="-122"/>
              </a:rPr>
              <a:t>    </a:t>
            </a:r>
            <a:r>
              <a:rPr lang="zh-CN" altLang="en-US" sz="2400" b="1" dirty="0">
                <a:solidFill>
                  <a:srgbClr val="000000"/>
                </a:solidFill>
                <a:latin typeface="楷体" pitchFamily="49" charset="-122"/>
                <a:ea typeface="楷体" pitchFamily="49" charset="-122"/>
                <a:sym typeface="微软雅黑" pitchFamily="34" charset="-122"/>
              </a:rPr>
              <a:t>“老虎尾巴”后面是鲁迅先生经常散步的后小院。院中央有一眼井，周围种了许多小草和树木。</a:t>
            </a:r>
          </a:p>
          <a:p>
            <a:pPr eaLnBrk="1" hangingPunct="1"/>
            <a:r>
              <a:rPr lang="zh-CN" altLang="en-US" sz="2400" b="1" dirty="0">
                <a:solidFill>
                  <a:srgbClr val="000000"/>
                </a:solidFill>
                <a:latin typeface="楷体" pitchFamily="49" charset="-122"/>
                <a:ea typeface="楷体" pitchFamily="49" charset="-122"/>
                <a:sym typeface="微软雅黑" pitchFamily="34" charset="-122"/>
              </a:rPr>
              <a:t>    这座普普通通的小四合院给人的印象是深刻的。鲁迅不仅以他战斗的一生、以他的作品教育着我们，还以他简朴的生活教育着我们。</a:t>
            </a:r>
            <a:r>
              <a:rPr lang="zh-CN" altLang="en-US" sz="2400" b="1" dirty="0">
                <a:solidFill>
                  <a:srgbClr val="FF0000"/>
                </a:solidFill>
                <a:latin typeface="楷体" pitchFamily="49" charset="-122"/>
                <a:ea typeface="楷体" pitchFamily="49" charset="-122"/>
              </a:rPr>
              <a:t> </a:t>
            </a:r>
            <a:r>
              <a:rPr lang="zh-CN" altLang="en-US" sz="2400" b="1" dirty="0">
                <a:latin typeface="楷体" pitchFamily="49" charset="-122"/>
                <a:ea typeface="楷体" pitchFamily="49" charset="-122"/>
              </a:rPr>
              <a:t>⑥</a:t>
            </a:r>
            <a:endParaRPr lang="zh-CN" altLang="en-US" sz="2400" b="1" dirty="0">
              <a:latin typeface="楷体" pitchFamily="49" charset="-122"/>
              <a:ea typeface="楷体" pitchFamily="49" charset="-122"/>
              <a:sym typeface="微软雅黑" pitchFamily="34" charset="-122"/>
            </a:endParaRPr>
          </a:p>
        </p:txBody>
      </p:sp>
      <p:grpSp>
        <p:nvGrpSpPr>
          <p:cNvPr id="16387" name="组合 18"/>
          <p:cNvGrpSpPr>
            <a:grpSpLocks/>
          </p:cNvGrpSpPr>
          <p:nvPr/>
        </p:nvGrpSpPr>
        <p:grpSpPr bwMode="auto">
          <a:xfrm>
            <a:off x="34925" y="-20638"/>
            <a:ext cx="2008188" cy="523876"/>
            <a:chOff x="70" y="-63"/>
            <a:chExt cx="3161" cy="824"/>
          </a:xfrm>
        </p:grpSpPr>
        <p:sp>
          <p:nvSpPr>
            <p:cNvPr id="1639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cxnSp>
        <p:nvCxnSpPr>
          <p:cNvPr id="8" name="直接连接符 7">
            <a:extLst/>
          </p:cNvPr>
          <p:cNvCxnSpPr>
            <a:cxnSpLocks noChangeShapeType="1"/>
          </p:cNvCxnSpPr>
          <p:nvPr/>
        </p:nvCxnSpPr>
        <p:spPr bwMode="auto">
          <a:xfrm flipH="1">
            <a:off x="6900863" y="555625"/>
            <a:ext cx="0" cy="4319588"/>
          </a:xfrm>
          <a:prstGeom prst="line">
            <a:avLst/>
          </a:prstGeom>
          <a:ln cap="rnd">
            <a:solidFill>
              <a:srgbClr val="FF0000"/>
            </a:solidFill>
            <a:prstDash val="sysDot"/>
            <a:headEnd/>
            <a:tailEnd/>
          </a:ln>
          <a:extLst/>
        </p:spPr>
        <p:style>
          <a:lnRef idx="2">
            <a:schemeClr val="accent3"/>
          </a:lnRef>
          <a:fillRef idx="0">
            <a:schemeClr val="accent3"/>
          </a:fillRef>
          <a:effectRef idx="1">
            <a:schemeClr val="accent3"/>
          </a:effectRef>
          <a:fontRef idx="minor">
            <a:schemeClr val="tx1"/>
          </a:fontRef>
        </p:style>
      </p:cxnSp>
      <p:sp>
        <p:nvSpPr>
          <p:cNvPr id="9" name="文本框 100"/>
          <p:cNvSpPr txBox="1">
            <a:spLocks noChangeArrowheads="1"/>
          </p:cNvSpPr>
          <p:nvPr/>
        </p:nvSpPr>
        <p:spPr bwMode="auto">
          <a:xfrm>
            <a:off x="7056438" y="555625"/>
            <a:ext cx="208756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solidFill>
                  <a:srgbClr val="FF0000"/>
                </a:solidFill>
                <a:latin typeface="楷体" pitchFamily="49" charset="-122"/>
                <a:ea typeface="楷体" pitchFamily="49" charset="-122"/>
              </a:rPr>
              <a:t>⑤屋内的题字和对鲁迅先生的作品的介绍体现了鲁迅的勤奋惜时和惊人的艺术创造力，为这座建筑注入了丰富的人文意义。</a:t>
            </a:r>
          </a:p>
        </p:txBody>
      </p:sp>
      <p:sp>
        <p:nvSpPr>
          <p:cNvPr id="16390" name="矩形 1"/>
          <p:cNvSpPr>
            <a:spLocks noChangeArrowheads="1"/>
          </p:cNvSpPr>
          <p:nvPr/>
        </p:nvSpPr>
        <p:spPr bwMode="auto">
          <a:xfrm>
            <a:off x="7056438" y="3940175"/>
            <a:ext cx="20875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solidFill>
                  <a:srgbClr val="FF0000"/>
                </a:solidFill>
                <a:latin typeface="楷体" pitchFamily="49" charset="-122"/>
                <a:ea typeface="楷体" pitchFamily="49" charset="-122"/>
              </a:rPr>
              <a:t>⑥总述鲁迅故居的历史意义。</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randombar(horizontal)">
                                      <p:cBhvr>
                                        <p:cTn id="1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3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8"/>
          <p:cNvGrpSpPr>
            <a:grpSpLocks/>
          </p:cNvGrpSpPr>
          <p:nvPr/>
        </p:nvGrpSpPr>
        <p:grpSpPr bwMode="auto">
          <a:xfrm>
            <a:off x="34925" y="-20638"/>
            <a:ext cx="2008188" cy="523876"/>
            <a:chOff x="70" y="-63"/>
            <a:chExt cx="3161" cy="824"/>
          </a:xfrm>
        </p:grpSpPr>
        <p:sp>
          <p:nvSpPr>
            <p:cNvPr id="174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7411" name="矩形 6"/>
          <p:cNvSpPr>
            <a:spLocks noChangeArrowheads="1"/>
          </p:cNvSpPr>
          <p:nvPr/>
        </p:nvSpPr>
        <p:spPr bwMode="auto">
          <a:xfrm>
            <a:off x="539750" y="646113"/>
            <a:ext cx="806450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zh-CN" altLang="en-US" sz="2800" dirty="0" smtClean="0">
                <a:solidFill>
                  <a:srgbClr val="FF0000"/>
                </a:solidFill>
                <a:latin typeface="黑体" pitchFamily="49" charset="-122"/>
                <a:ea typeface="黑体" pitchFamily="49" charset="-122"/>
              </a:rPr>
              <a:t>总  评</a:t>
            </a:r>
            <a:endParaRPr lang="en-US" altLang="zh-CN" sz="2800" dirty="0">
              <a:solidFill>
                <a:srgbClr val="FF0000"/>
              </a:solidFill>
              <a:latin typeface="黑体" pitchFamily="49" charset="-122"/>
              <a:ea typeface="黑体" pitchFamily="49" charset="-122"/>
            </a:endParaRPr>
          </a:p>
          <a:p>
            <a:pPr eaLnBrk="1" hangingPunct="1">
              <a:lnSpc>
                <a:spcPct val="130000"/>
              </a:lnSpc>
            </a:pPr>
            <a:r>
              <a:rPr lang="zh-CN" altLang="en-US" sz="2800" b="1" dirty="0">
                <a:solidFill>
                  <a:srgbClr val="000000"/>
                </a:solidFill>
                <a:latin typeface="楷体" pitchFamily="49" charset="-122"/>
                <a:ea typeface="楷体" pitchFamily="49" charset="-122"/>
              </a:rPr>
              <a:t>    作者对这座小四合院的全貌、布局都进行了清晰的描述，详细介绍了北房的“老虎尾巴”，这说明作者对故居是熟悉的，对其介绍也是忠实于原貌的。鲁迅故居的特点是普通、简单，作者通过对这一特点的说明，表现出主人不贪图物质享受，注重精神追求的品格。</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文本框 3"/>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itchFamily="34" charset="0"/>
                <a:ea typeface="宋体" pitchFamily="2" charset="-122"/>
              </a:defRPr>
            </a:lvl1pPr>
            <a:lvl2pPr marL="742950" indent="-285750" defTabSz="685800" eaLnBrk="0" hangingPunct="0">
              <a:defRPr>
                <a:solidFill>
                  <a:schemeClr val="tx1"/>
                </a:solidFill>
                <a:latin typeface="Arial" pitchFamily="34" charset="0"/>
                <a:ea typeface="宋体" pitchFamily="2" charset="-122"/>
              </a:defRPr>
            </a:lvl2pPr>
            <a:lvl3pPr marL="1143000" indent="-228600" defTabSz="685800" eaLnBrk="0" hangingPunct="0">
              <a:defRPr>
                <a:solidFill>
                  <a:schemeClr val="tx1"/>
                </a:solidFill>
                <a:latin typeface="Arial" pitchFamily="34" charset="0"/>
                <a:ea typeface="宋体" pitchFamily="2" charset="-122"/>
              </a:defRPr>
            </a:lvl3pPr>
            <a:lvl4pPr marL="1600200" indent="-228600" defTabSz="685800" eaLnBrk="0" hangingPunct="0">
              <a:defRPr>
                <a:solidFill>
                  <a:schemeClr val="tx1"/>
                </a:solidFill>
                <a:latin typeface="Arial" pitchFamily="34" charset="0"/>
                <a:ea typeface="宋体" pitchFamily="2" charset="-122"/>
              </a:defRPr>
            </a:lvl4pPr>
            <a:lvl5pPr marL="2057400" indent="-228600" defTabSz="685800" eaLnBrk="0" hangingPunct="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文本框 99"/>
          <p:cNvSpPr txBox="1">
            <a:spLocks noChangeArrowheads="1"/>
          </p:cNvSpPr>
          <p:nvPr/>
        </p:nvSpPr>
        <p:spPr bwMode="auto">
          <a:xfrm>
            <a:off x="395350" y="1131590"/>
            <a:ext cx="83533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200000"/>
              </a:lnSpc>
            </a:pPr>
            <a:r>
              <a:rPr lang="zh-CN" altLang="en-US" sz="2800" b="1" dirty="0">
                <a:latin typeface="楷体" pitchFamily="49" charset="-122"/>
                <a:ea typeface="楷体" pitchFamily="49" charset="-122"/>
              </a:rPr>
              <a:t>1.学习抓住事物特征的方法。</a:t>
            </a:r>
            <a:r>
              <a:rPr lang="zh-CN" altLang="en-US" sz="2800" b="1" dirty="0">
                <a:solidFill>
                  <a:srgbClr val="FF0000"/>
                </a:solidFill>
                <a:latin typeface="楷体" pitchFamily="49" charset="-122"/>
                <a:ea typeface="楷体" pitchFamily="49" charset="-122"/>
              </a:rPr>
              <a:t>（重点）</a:t>
            </a:r>
          </a:p>
          <a:p>
            <a:pPr eaLnBrk="1" hangingPunct="1">
              <a:lnSpc>
                <a:spcPct val="200000"/>
              </a:lnSpc>
            </a:pPr>
            <a:r>
              <a:rPr lang="zh-CN" altLang="en-US" sz="2800" b="1" dirty="0">
                <a:latin typeface="楷体" pitchFamily="49" charset="-122"/>
                <a:ea typeface="楷体" pitchFamily="49" charset="-122"/>
              </a:rPr>
              <a:t>2.能抓住事物的特征对事物进行说明。</a:t>
            </a:r>
            <a:r>
              <a:rPr lang="zh-CN" altLang="en-US" sz="2800" b="1" dirty="0">
                <a:solidFill>
                  <a:srgbClr val="FF0000"/>
                </a:solidFill>
                <a:latin typeface="楷体" pitchFamily="49" charset="-122"/>
                <a:ea typeface="楷体" pitchFamily="49" charset="-122"/>
              </a:rPr>
              <a:t>（难点）</a:t>
            </a:r>
          </a:p>
          <a:p>
            <a:pPr eaLnBrk="1" hangingPunct="1">
              <a:lnSpc>
                <a:spcPct val="200000"/>
              </a:lnSpc>
            </a:pPr>
            <a:r>
              <a:rPr lang="zh-CN" altLang="en-US" sz="2800" b="1" dirty="0">
                <a:latin typeface="楷体" pitchFamily="49" charset="-122"/>
                <a:ea typeface="楷体" pitchFamily="49" charset="-122"/>
              </a:rPr>
              <a:t>3.能恰当地引用资料，说清楚事物的特征。</a:t>
            </a:r>
            <a:r>
              <a:rPr lang="zh-CN" altLang="en-US" sz="2800" b="1" dirty="0">
                <a:solidFill>
                  <a:srgbClr val="FF0000"/>
                </a:solidFill>
                <a:latin typeface="楷体" pitchFamily="49" charset="-122"/>
                <a:ea typeface="楷体" pitchFamily="49" charset="-122"/>
              </a:rPr>
              <a:t>（素养）</a:t>
            </a:r>
          </a:p>
        </p:txBody>
      </p:sp>
      <p:grpSp>
        <p:nvGrpSpPr>
          <p:cNvPr id="3075" name="组合 11"/>
          <p:cNvGrpSpPr>
            <a:grpSpLocks/>
          </p:cNvGrpSpPr>
          <p:nvPr/>
        </p:nvGrpSpPr>
        <p:grpSpPr bwMode="auto">
          <a:xfrm>
            <a:off x="-3175" y="41275"/>
            <a:ext cx="2006600" cy="523875"/>
            <a:chOff x="70" y="-63"/>
            <a:chExt cx="3161" cy="824"/>
          </a:xfrm>
        </p:grpSpPr>
        <p:sp>
          <p:nvSpPr>
            <p:cNvPr id="307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学习目标</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633413" y="1050925"/>
            <a:ext cx="787717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宋体" pitchFamily="2" charset="-122"/>
              </a:rPr>
              <a:t>一、利用教材本次写作第一题所给材料，抓住坎儿井的一两个特征，整理出一篇说明文。题目自拟，不少于</a:t>
            </a:r>
            <a:r>
              <a:rPr lang="en-US" altLang="zh-CN" sz="2800" b="1" dirty="0">
                <a:latin typeface="宋体" pitchFamily="2" charset="-122"/>
              </a:rPr>
              <a:t>300</a:t>
            </a:r>
            <a:r>
              <a:rPr lang="zh-CN" altLang="en-US" sz="2800" b="1" dirty="0">
                <a:latin typeface="宋体" pitchFamily="2" charset="-122"/>
              </a:rPr>
              <a:t>字。</a:t>
            </a:r>
          </a:p>
        </p:txBody>
      </p:sp>
      <p:grpSp>
        <p:nvGrpSpPr>
          <p:cNvPr id="4099" name="组合 8"/>
          <p:cNvGrpSpPr>
            <a:grpSpLocks/>
          </p:cNvGrpSpPr>
          <p:nvPr/>
        </p:nvGrpSpPr>
        <p:grpSpPr bwMode="auto">
          <a:xfrm>
            <a:off x="0" y="-20638"/>
            <a:ext cx="2006600" cy="523876"/>
            <a:chOff x="70" y="-63"/>
            <a:chExt cx="3161" cy="824"/>
          </a:xfrm>
        </p:grpSpPr>
        <p:sp>
          <p:nvSpPr>
            <p:cNvPr id="410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99"/>
          <p:cNvSpPr txBox="1">
            <a:spLocks noChangeArrowheads="1"/>
          </p:cNvSpPr>
          <p:nvPr/>
        </p:nvSpPr>
        <p:spPr bwMode="auto">
          <a:xfrm>
            <a:off x="463550" y="895350"/>
            <a:ext cx="8216900" cy="405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en-US" altLang="zh-CN" sz="2600" b="1" dirty="0">
                <a:solidFill>
                  <a:srgbClr val="000000"/>
                </a:solidFill>
                <a:latin typeface="楷体" pitchFamily="49" charset="-122"/>
                <a:ea typeface="楷体" pitchFamily="49" charset="-122"/>
              </a:rPr>
              <a:t>1.</a:t>
            </a:r>
            <a:r>
              <a:rPr lang="zh-CN" altLang="zh-CN" sz="2600" b="1" dirty="0">
                <a:solidFill>
                  <a:srgbClr val="000000"/>
                </a:solidFill>
                <a:latin typeface="楷体" pitchFamily="49" charset="-122"/>
                <a:ea typeface="楷体" pitchFamily="49" charset="-122"/>
              </a:rPr>
              <a:t>写作说明文要有一定的说明顺序。首先</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通读材料</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明确文章要采用怎样的顺序进行说明</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然后仔细阅读材料</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归纳坎儿井有哪些不同方面的特征</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最后分析哪些特点应该详写</a:t>
            </a:r>
            <a:r>
              <a:rPr lang="zh-CN" altLang="en-US" sz="2600" b="1" dirty="0">
                <a:solidFill>
                  <a:srgbClr val="000000"/>
                </a:solidFill>
                <a:latin typeface="楷体" pitchFamily="49" charset="-122"/>
                <a:ea typeface="楷体" pitchFamily="49" charset="-122"/>
              </a:rPr>
              <a:t>，</a:t>
            </a:r>
            <a:r>
              <a:rPr lang="zh-CN" altLang="zh-CN" sz="2600" b="1" dirty="0">
                <a:solidFill>
                  <a:srgbClr val="000000"/>
                </a:solidFill>
                <a:latin typeface="楷体" pitchFamily="49" charset="-122"/>
                <a:ea typeface="楷体" pitchFamily="49" charset="-122"/>
              </a:rPr>
              <a:t>哪些特点应该略写。</a:t>
            </a:r>
            <a:endParaRPr lang="en-US" altLang="zh-CN" sz="2600" b="1" dirty="0">
              <a:solidFill>
                <a:srgbClr val="000000"/>
              </a:solidFill>
              <a:latin typeface="楷体" pitchFamily="49" charset="-122"/>
              <a:ea typeface="楷体" pitchFamily="49" charset="-122"/>
            </a:endParaRPr>
          </a:p>
          <a:p>
            <a:pPr eaLnBrk="1" hangingPunct="1">
              <a:lnSpc>
                <a:spcPct val="110000"/>
              </a:lnSpc>
            </a:pPr>
            <a:r>
              <a:rPr lang="en-US" altLang="zh-CN" sz="2600" b="1" dirty="0">
                <a:solidFill>
                  <a:srgbClr val="000000"/>
                </a:solidFill>
                <a:latin typeface="楷体" pitchFamily="49" charset="-122"/>
                <a:ea typeface="楷体" pitchFamily="49" charset="-122"/>
              </a:rPr>
              <a:t>2.</a:t>
            </a:r>
            <a:r>
              <a:rPr lang="zh-CN" altLang="en-US" sz="2600" b="1" dirty="0">
                <a:solidFill>
                  <a:srgbClr val="000000"/>
                </a:solidFill>
                <a:latin typeface="楷体" pitchFamily="49" charset="-122"/>
                <a:ea typeface="楷体" pitchFamily="49" charset="-122"/>
              </a:rPr>
              <a:t>材料中坎儿井的各个特征既有相对的独立性，又有密切的联系，写作的时候一定要注意。利用材料整理文章不等于节录、照抄，而要根据自己的思路，整合、组织材料，还要对材料的表述方式做一定程度的调整。</a:t>
            </a:r>
          </a:p>
          <a:p>
            <a:pPr eaLnBrk="1" hangingPunct="1">
              <a:lnSpc>
                <a:spcPct val="110000"/>
              </a:lnSpc>
            </a:pPr>
            <a:r>
              <a:rPr lang="en-US" altLang="zh-CN" sz="2600" b="1" dirty="0">
                <a:solidFill>
                  <a:srgbClr val="000000"/>
                </a:solidFill>
                <a:latin typeface="楷体" pitchFamily="49" charset="-122"/>
                <a:ea typeface="楷体" pitchFamily="49" charset="-122"/>
              </a:rPr>
              <a:t>3.</a:t>
            </a:r>
            <a:r>
              <a:rPr lang="zh-CN" altLang="en-US" sz="2600" b="1" dirty="0">
                <a:solidFill>
                  <a:srgbClr val="000000"/>
                </a:solidFill>
                <a:latin typeface="楷体" pitchFamily="49" charset="-122"/>
                <a:ea typeface="楷体" pitchFamily="49" charset="-122"/>
              </a:rPr>
              <a:t>语言一定要有条理，思路要清晰，层次要分明。</a:t>
            </a:r>
            <a:endParaRPr lang="zh-CN" altLang="en-US" sz="2600" b="1" dirty="0">
              <a:latin typeface="楷体" pitchFamily="49" charset="-122"/>
              <a:ea typeface="楷体" pitchFamily="49" charset="-122"/>
            </a:endParaRPr>
          </a:p>
        </p:txBody>
      </p:sp>
      <p:grpSp>
        <p:nvGrpSpPr>
          <p:cNvPr id="5123" name="组合 8"/>
          <p:cNvGrpSpPr>
            <a:grpSpLocks/>
          </p:cNvGrpSpPr>
          <p:nvPr/>
        </p:nvGrpSpPr>
        <p:grpSpPr bwMode="auto">
          <a:xfrm>
            <a:off x="0" y="-20638"/>
            <a:ext cx="2006600" cy="523876"/>
            <a:chOff x="70" y="-63"/>
            <a:chExt cx="3161" cy="824"/>
          </a:xfrm>
        </p:grpSpPr>
        <p:sp>
          <p:nvSpPr>
            <p:cNvPr id="512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5124" name="TextBox 1"/>
          <p:cNvSpPr txBox="1">
            <a:spLocks noChangeArrowheads="1"/>
          </p:cNvSpPr>
          <p:nvPr/>
        </p:nvSpPr>
        <p:spPr bwMode="auto">
          <a:xfrm>
            <a:off x="468313" y="484188"/>
            <a:ext cx="790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rgbClr val="FF0000"/>
                </a:solidFill>
                <a:latin typeface="黑体" pitchFamily="49" charset="-122"/>
                <a:ea typeface="黑体" pitchFamily="49" charset="-122"/>
              </a:rPr>
              <a:t>提示：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46075" y="1050925"/>
            <a:ext cx="845185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宋体" pitchFamily="2" charset="-122"/>
              </a:rPr>
              <a:t>二、在我们的生活中，有各种各样的建筑，它们或外观独特，或历史悠久，或有重要的意义，或有特殊的功能。写一篇说明文，向大家介绍某座建筑。题目自拟。不少于</a:t>
            </a:r>
            <a:r>
              <a:rPr lang="en-US" altLang="zh-CN" sz="2800" b="1" dirty="0">
                <a:latin typeface="宋体" pitchFamily="2" charset="-122"/>
              </a:rPr>
              <a:t>500</a:t>
            </a:r>
            <a:r>
              <a:rPr lang="zh-CN" altLang="en-US" sz="2800" b="1" dirty="0">
                <a:latin typeface="宋体" pitchFamily="2" charset="-122"/>
              </a:rPr>
              <a:t>字。</a:t>
            </a:r>
          </a:p>
        </p:txBody>
      </p:sp>
      <p:grpSp>
        <p:nvGrpSpPr>
          <p:cNvPr id="6147" name="组合 8"/>
          <p:cNvGrpSpPr>
            <a:grpSpLocks/>
          </p:cNvGrpSpPr>
          <p:nvPr/>
        </p:nvGrpSpPr>
        <p:grpSpPr bwMode="auto">
          <a:xfrm>
            <a:off x="0" y="-20638"/>
            <a:ext cx="2006600" cy="523876"/>
            <a:chOff x="70" y="-63"/>
            <a:chExt cx="3161" cy="824"/>
          </a:xfrm>
        </p:grpSpPr>
        <p:sp>
          <p:nvSpPr>
            <p:cNvPr id="614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99"/>
          <p:cNvSpPr txBox="1">
            <a:spLocks noChangeArrowheads="1"/>
          </p:cNvSpPr>
          <p:nvPr/>
        </p:nvSpPr>
        <p:spPr bwMode="auto">
          <a:xfrm>
            <a:off x="425450" y="1017588"/>
            <a:ext cx="8293100"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zh-CN" altLang="zh-CN" sz="2800" b="1" dirty="0">
                <a:solidFill>
                  <a:srgbClr val="000000"/>
                </a:solidFill>
                <a:latin typeface="楷体" pitchFamily="49" charset="-122"/>
                <a:ea typeface="楷体" pitchFamily="49" charset="-122"/>
              </a:rPr>
              <a:t>1.这座建筑可以是单体建筑</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比如一栋楼、一座桥</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也可以是群体建筑</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比如一条街巷、一片塔林。</a:t>
            </a:r>
          </a:p>
          <a:p>
            <a:pPr eaLnBrk="1" hangingPunct="1">
              <a:lnSpc>
                <a:spcPct val="130000"/>
              </a:lnSpc>
            </a:pPr>
            <a:r>
              <a:rPr lang="zh-CN" altLang="zh-CN" sz="2800" b="1" dirty="0">
                <a:solidFill>
                  <a:srgbClr val="000000"/>
                </a:solidFill>
                <a:latin typeface="楷体" pitchFamily="49" charset="-122"/>
                <a:ea typeface="楷体" pitchFamily="49" charset="-122"/>
              </a:rPr>
              <a:t>2.抓住建筑的特征来写</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注意介绍建筑的位置、外观、用途等。</a:t>
            </a:r>
          </a:p>
          <a:p>
            <a:pPr eaLnBrk="1" hangingPunct="1">
              <a:lnSpc>
                <a:spcPct val="130000"/>
              </a:lnSpc>
            </a:pPr>
            <a:r>
              <a:rPr lang="zh-CN" altLang="zh-CN" sz="2800" b="1" dirty="0">
                <a:solidFill>
                  <a:srgbClr val="000000"/>
                </a:solidFill>
                <a:latin typeface="楷体" pitchFamily="49" charset="-122"/>
                <a:ea typeface="楷体" pitchFamily="49" charset="-122"/>
              </a:rPr>
              <a:t>3.合理安排文章的结构</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可以先总说建筑的特征</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再加以具体说明。</a:t>
            </a:r>
          </a:p>
        </p:txBody>
      </p:sp>
      <p:grpSp>
        <p:nvGrpSpPr>
          <p:cNvPr id="7171" name="组合 8"/>
          <p:cNvGrpSpPr>
            <a:grpSpLocks/>
          </p:cNvGrpSpPr>
          <p:nvPr/>
        </p:nvGrpSpPr>
        <p:grpSpPr bwMode="auto">
          <a:xfrm>
            <a:off x="0" y="-20638"/>
            <a:ext cx="2006600" cy="523876"/>
            <a:chOff x="70" y="-63"/>
            <a:chExt cx="3161" cy="824"/>
          </a:xfrm>
        </p:grpSpPr>
        <p:sp>
          <p:nvSpPr>
            <p:cNvPr id="717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172" name="TextBox 10"/>
          <p:cNvSpPr txBox="1">
            <a:spLocks noChangeArrowheads="1"/>
          </p:cNvSpPr>
          <p:nvPr/>
        </p:nvSpPr>
        <p:spPr bwMode="auto">
          <a:xfrm>
            <a:off x="468313" y="557213"/>
            <a:ext cx="790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rgbClr val="FF0000"/>
                </a:solidFill>
                <a:latin typeface="黑体" pitchFamily="49" charset="-122"/>
                <a:ea typeface="黑体" pitchFamily="49" charset="-122"/>
              </a:rPr>
              <a:t>提示：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20700" y="1058863"/>
            <a:ext cx="81026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宋体" pitchFamily="2" charset="-122"/>
              </a:rPr>
              <a:t>三、我们每天都会接触到不少物品，比如毛巾、炒锅、电视机、手机、自行车等。选取你最熟悉的一种物品作为写作对象，查阅相关资料，以</a:t>
            </a:r>
            <a:r>
              <a:rPr lang="en-US" altLang="zh-CN" sz="2800" b="1" dirty="0">
                <a:latin typeface="宋体" pitchFamily="2" charset="-122"/>
              </a:rPr>
              <a:t>《</a:t>
            </a:r>
            <a:r>
              <a:rPr lang="zh-CN" altLang="en-US" sz="2800" b="1" dirty="0">
                <a:latin typeface="宋体" pitchFamily="2" charset="-122"/>
              </a:rPr>
              <a:t>我的生活少不了它</a:t>
            </a:r>
            <a:r>
              <a:rPr lang="en-US" altLang="zh-CN" sz="2800" b="1" dirty="0">
                <a:latin typeface="宋体" pitchFamily="2" charset="-122"/>
              </a:rPr>
              <a:t>》</a:t>
            </a:r>
            <a:r>
              <a:rPr lang="zh-CN" altLang="en-US" sz="2800" b="1" dirty="0">
                <a:latin typeface="宋体" pitchFamily="2" charset="-122"/>
              </a:rPr>
              <a:t>为题，写一篇说明文。不少于</a:t>
            </a:r>
            <a:r>
              <a:rPr lang="en-US" altLang="zh-CN" sz="2800" b="1" dirty="0">
                <a:latin typeface="宋体" pitchFamily="2" charset="-122"/>
              </a:rPr>
              <a:t>500</a:t>
            </a:r>
            <a:r>
              <a:rPr lang="zh-CN" altLang="en-US" sz="2800" b="1" dirty="0">
                <a:latin typeface="宋体" pitchFamily="2" charset="-122"/>
              </a:rPr>
              <a:t>字。</a:t>
            </a:r>
          </a:p>
        </p:txBody>
      </p:sp>
      <p:grpSp>
        <p:nvGrpSpPr>
          <p:cNvPr id="8195" name="组合 8"/>
          <p:cNvGrpSpPr>
            <a:grpSpLocks/>
          </p:cNvGrpSpPr>
          <p:nvPr/>
        </p:nvGrpSpPr>
        <p:grpSpPr bwMode="auto">
          <a:xfrm>
            <a:off x="0" y="-20638"/>
            <a:ext cx="2006600" cy="523876"/>
            <a:chOff x="70" y="-63"/>
            <a:chExt cx="3161" cy="824"/>
          </a:xfrm>
        </p:grpSpPr>
        <p:sp>
          <p:nvSpPr>
            <p:cNvPr id="819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99"/>
          <p:cNvSpPr txBox="1">
            <a:spLocks noChangeArrowheads="1"/>
          </p:cNvSpPr>
          <p:nvPr/>
        </p:nvSpPr>
        <p:spPr bwMode="auto">
          <a:xfrm>
            <a:off x="503238" y="915988"/>
            <a:ext cx="81375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800" b="1" dirty="0">
                <a:solidFill>
                  <a:srgbClr val="000000"/>
                </a:solidFill>
                <a:latin typeface="楷体" pitchFamily="49" charset="-122"/>
                <a:ea typeface="楷体" pitchFamily="49" charset="-122"/>
              </a:rPr>
              <a:t>1.观察物品的外形</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想一想它是什么材料做的</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这种材料有什么特点</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这个物品有什么用途等。从中选取反映物品主要特征的内容做重点说明。</a:t>
            </a:r>
            <a:endParaRPr lang="en-US" altLang="zh-CN" sz="2800" b="1" dirty="0">
              <a:solidFill>
                <a:srgbClr val="000000"/>
              </a:solidFill>
              <a:latin typeface="楷体" pitchFamily="49" charset="-122"/>
              <a:ea typeface="楷体" pitchFamily="49" charset="-122"/>
            </a:endParaRPr>
          </a:p>
          <a:p>
            <a:pPr eaLnBrk="1" hangingPunct="1"/>
            <a:r>
              <a:rPr lang="en-US" altLang="zh-CN" sz="2800" b="1" dirty="0">
                <a:solidFill>
                  <a:srgbClr val="000000"/>
                </a:solidFill>
                <a:latin typeface="楷体" pitchFamily="49" charset="-122"/>
                <a:ea typeface="楷体" pitchFamily="49" charset="-122"/>
              </a:rPr>
              <a:t>2.</a:t>
            </a:r>
            <a:r>
              <a:rPr lang="zh-CN" altLang="en-US" sz="2800" b="1" dirty="0">
                <a:solidFill>
                  <a:srgbClr val="000000"/>
                </a:solidFill>
                <a:latin typeface="楷体" pitchFamily="49" charset="-122"/>
                <a:ea typeface="楷体" pitchFamily="49" charset="-122"/>
              </a:rPr>
              <a:t>注意按照一定的顺序来说明事物。比如写自行车，可以先写外形特点，再写自行车的制造材料及这种材料的特点，之后写自行车的性能特点、骑行感受等。</a:t>
            </a:r>
          </a:p>
          <a:p>
            <a:pPr eaLnBrk="1" hangingPunct="1"/>
            <a:r>
              <a:rPr lang="en-US" altLang="zh-CN" sz="2800" b="1" dirty="0">
                <a:solidFill>
                  <a:srgbClr val="000000"/>
                </a:solidFill>
                <a:latin typeface="楷体" pitchFamily="49" charset="-122"/>
                <a:ea typeface="楷体" pitchFamily="49" charset="-122"/>
              </a:rPr>
              <a:t>3.</a:t>
            </a:r>
            <a:r>
              <a:rPr lang="zh-CN" altLang="en-US" sz="2800" b="1" dirty="0">
                <a:solidFill>
                  <a:srgbClr val="000000"/>
                </a:solidFill>
                <a:latin typeface="楷体" pitchFamily="49" charset="-122"/>
                <a:ea typeface="楷体" pitchFamily="49" charset="-122"/>
              </a:rPr>
              <a:t>恰当运用各种说明方法，也可适当运用文学手法，增强说明的效果。</a:t>
            </a:r>
            <a:endParaRPr lang="zh-CN" altLang="zh-CN" sz="2800" b="1" dirty="0">
              <a:solidFill>
                <a:srgbClr val="000000"/>
              </a:solidFill>
              <a:latin typeface="楷体" pitchFamily="49" charset="-122"/>
              <a:ea typeface="楷体" pitchFamily="49" charset="-122"/>
            </a:endParaRPr>
          </a:p>
        </p:txBody>
      </p:sp>
      <p:grpSp>
        <p:nvGrpSpPr>
          <p:cNvPr id="9219" name="组合 8"/>
          <p:cNvGrpSpPr>
            <a:grpSpLocks/>
          </p:cNvGrpSpPr>
          <p:nvPr/>
        </p:nvGrpSpPr>
        <p:grpSpPr bwMode="auto">
          <a:xfrm>
            <a:off x="0" y="-20638"/>
            <a:ext cx="2006600" cy="523876"/>
            <a:chOff x="70" y="-63"/>
            <a:chExt cx="3161" cy="824"/>
          </a:xfrm>
        </p:grpSpPr>
        <p:sp>
          <p:nvSpPr>
            <p:cNvPr id="922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220" name="TextBox 10"/>
          <p:cNvSpPr txBox="1">
            <a:spLocks noChangeArrowheads="1"/>
          </p:cNvSpPr>
          <p:nvPr/>
        </p:nvSpPr>
        <p:spPr bwMode="auto">
          <a:xfrm>
            <a:off x="468313" y="484188"/>
            <a:ext cx="790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rgbClr val="FF0000"/>
                </a:solidFill>
                <a:latin typeface="黑体" pitchFamily="49" charset="-122"/>
                <a:ea typeface="黑体" pitchFamily="49" charset="-122"/>
              </a:rPr>
              <a:t>提示：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99"/>
          <p:cNvSpPr txBox="1">
            <a:spLocks noChangeArrowheads="1"/>
          </p:cNvSpPr>
          <p:nvPr/>
        </p:nvSpPr>
        <p:spPr bwMode="auto">
          <a:xfrm>
            <a:off x="549275" y="771525"/>
            <a:ext cx="8047038"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抓住事物的特征</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要善于观察和比较。</a:t>
            </a:r>
            <a:r>
              <a:rPr lang="zh-CN" altLang="zh-CN" sz="2800" b="1" dirty="0">
                <a:solidFill>
                  <a:srgbClr val="000000"/>
                </a:solidFill>
                <a:latin typeface="楷体" pitchFamily="49" charset="-122"/>
                <a:ea typeface="楷体" pitchFamily="49" charset="-122"/>
              </a:rPr>
              <a:t>既要注意事物的总体面貌</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也要观察其局部。事物大都有主体部分或关键部分</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而这往往最能体现它的特征</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观察时要特别注意。还要注意运用比较。通过比较</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把握住所要说明的事物的特征</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这样就容易把文章写清楚了。</a:t>
            </a:r>
            <a:endParaRPr lang="zh-CN" altLang="en-US" sz="2800" b="1" dirty="0">
              <a:solidFill>
                <a:srgbClr val="000000"/>
              </a:solidFill>
              <a:latin typeface="楷体" pitchFamily="49" charset="-122"/>
              <a:ea typeface="楷体" pitchFamily="49" charset="-122"/>
            </a:endParaRPr>
          </a:p>
        </p:txBody>
      </p:sp>
      <p:grpSp>
        <p:nvGrpSpPr>
          <p:cNvPr id="10243" name="组合 9"/>
          <p:cNvGrpSpPr>
            <a:grpSpLocks/>
          </p:cNvGrpSpPr>
          <p:nvPr/>
        </p:nvGrpSpPr>
        <p:grpSpPr bwMode="auto">
          <a:xfrm>
            <a:off x="44450" y="-39688"/>
            <a:ext cx="2006600" cy="522288"/>
            <a:chOff x="70" y="-63"/>
            <a:chExt cx="3160" cy="824"/>
          </a:xfrm>
        </p:grpSpPr>
        <p:sp>
          <p:nvSpPr>
            <p:cNvPr id="10244"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TotalTime>
  <Words>2275</Words>
  <Application>Microsoft Office PowerPoint</Application>
  <PresentationFormat>全屏显示(16:9)</PresentationFormat>
  <Paragraphs>61</Paragraphs>
  <Slides>17</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微软雅黑</vt:lpstr>
      <vt:lpstr>Calibri</vt:lpstr>
      <vt:lpstr>楷体</vt:lpstr>
      <vt:lpstr>Xingkai SC</vt:lpstr>
      <vt:lpstr>Times New Roman</vt:lpstr>
      <vt:lpstr>Kaiti SC</vt:lpstr>
      <vt:lpstr>黑体</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541</cp:revision>
  <dcterms:created xsi:type="dcterms:W3CDTF">2018-11-06T06:39:21Z</dcterms:created>
  <dcterms:modified xsi:type="dcterms:W3CDTF">2020-03-27T07:53:27Z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2052-11.1.0.8389</vt:lpwstr>
  </property>
</Properties>
</file>